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92" r:id="rId3"/>
    <p:sldId id="293" r:id="rId4"/>
    <p:sldId id="318" r:id="rId5"/>
    <p:sldId id="319" r:id="rId6"/>
    <p:sldId id="320" r:id="rId7"/>
    <p:sldId id="321" r:id="rId8"/>
    <p:sldId id="322" r:id="rId9"/>
    <p:sldId id="323" r:id="rId10"/>
    <p:sldId id="300" r:id="rId11"/>
    <p:sldId id="324" r:id="rId12"/>
    <p:sldId id="303" r:id="rId13"/>
    <p:sldId id="325" r:id="rId14"/>
    <p:sldId id="29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66FF"/>
    <a:srgbClr val="0033CC"/>
    <a:srgbClr val="FFCC00"/>
    <a:srgbClr val="FF9900"/>
    <a:srgbClr val="969696"/>
    <a:srgbClr val="C0C0C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9459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9460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19461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9462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9463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9464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9465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9466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9467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9468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9469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9470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9471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9472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9473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9474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E311981-48D8-498E-A34F-C001B2BB820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947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947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835818-161E-480E-9380-106AB20C973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B776DA-5FA4-41BD-A818-AC84574172B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14EAC7E-4CB3-42A7-9195-CD38D413408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1D3011-B07F-4A05-9BF6-6662258E18D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8AB2EE-AEA6-4FBA-A7FD-8FE14A09E98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B0AC2E-557F-4BC8-A7E9-7259F5D12CF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49843C-A1F6-4D05-AB87-D5D7B5607C0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B253A22-EFD9-49A9-9F54-449131B57D3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4E2FCE-52B1-4E81-B5DD-08AAD4A32DF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A75FCEA-9A29-4AEE-93B8-50917B6362D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56BD03-9747-44EA-9237-C0DAFAF9D97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50000">
              <a:srgbClr val="CCECFF"/>
            </a:gs>
            <a:gs pos="10000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CD176D21-92D3-44D2-A878-7B4DF5A53720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843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843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843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844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844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1844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1844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844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44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eluo31.ru/wp-content/uploads/2022/01/zayavlenie-na-priem-v-ou-dlya-sovershennoletnih.docx" TargetMode="External"/><Relationship Id="rId2" Type="http://schemas.openxmlformats.org/officeDocument/2006/relationships/hyperlink" Target="https://www.beluo31.ru/wp-content/uploads/2022/01/zayavlenie-na-priem-v-ou-dlya-nesovershennoletnih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beluo31.ru/wp-content/uploads/2024/06/zayavlenie-na-poluchenie-razresheniya-na-zachislenie-v-1-klass-dostigayuschih-8-let-s-8.docx" TargetMode="External"/><Relationship Id="rId4" Type="http://schemas.openxmlformats.org/officeDocument/2006/relationships/hyperlink" Target="https://www.beluo31.ru/wp-content/uploads/2024/06/zayavlenie-na-poluchenie-razresheniya-na-zachislenie-v-1-klass-ne-dostigayuschih-6-l.-6-m..-s-6-mesyacevdocx.doc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55E788795B8ACAC797F5E212C3DD00964293EA063EFEBC5F25F5E067DCV6P8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eluo31.ru/wp-content/uploads/2024/02/prikaz-ot-22.02.2024-g.-213.pdf" TargetMode="External"/><Relationship Id="rId2" Type="http://schemas.openxmlformats.org/officeDocument/2006/relationships/hyperlink" Target="consultantplus://offline/ref=55E788795B8ACAC797F5E212C3DD00964293EA063EFEBC5F25F5E067DCV6P8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eluo31.ru/wp-content/uploads/2022/04/prikazom-ministerstva-prosvescheniya-rf-ot-8-oktyabrya-2021-goda-707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68538" y="285728"/>
            <a:ext cx="6723062" cy="500066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4800" b="1" dirty="0">
                <a:solidFill>
                  <a:srgbClr val="FFFF00"/>
                </a:solidFill>
              </a:rPr>
              <a:t>О приеме детей </a:t>
            </a:r>
            <a:r>
              <a:rPr lang="ru-RU" sz="4800" b="1" dirty="0" smtClean="0">
                <a:solidFill>
                  <a:srgbClr val="FFFF00"/>
                </a:solidFill>
              </a:rPr>
              <a:t/>
            </a:r>
            <a:br>
              <a:rPr lang="ru-RU" sz="4800" b="1" dirty="0" smtClean="0">
                <a:solidFill>
                  <a:srgbClr val="FFFF00"/>
                </a:solidFill>
              </a:rPr>
            </a:br>
            <a:r>
              <a:rPr lang="ru-RU" sz="4800" b="1" dirty="0" smtClean="0">
                <a:solidFill>
                  <a:srgbClr val="FFFF00"/>
                </a:solidFill>
              </a:rPr>
              <a:t>в </a:t>
            </a:r>
            <a:r>
              <a:rPr lang="ru-RU" sz="4800" b="1" dirty="0">
                <a:solidFill>
                  <a:srgbClr val="FFFF00"/>
                </a:solidFill>
              </a:rPr>
              <a:t>первый класс </a:t>
            </a:r>
            <a:r>
              <a:rPr lang="ru-RU" sz="4800" b="1" dirty="0" smtClean="0">
                <a:solidFill>
                  <a:srgbClr val="FFFF00"/>
                </a:solidFill>
              </a:rPr>
              <a:t/>
            </a:r>
            <a:br>
              <a:rPr lang="ru-RU" sz="4800" b="1" dirty="0" smtClean="0">
                <a:solidFill>
                  <a:srgbClr val="FFFF00"/>
                </a:solidFill>
              </a:rPr>
            </a:br>
            <a:r>
              <a:rPr lang="ru-RU" sz="4800" b="1" dirty="0" smtClean="0">
                <a:solidFill>
                  <a:srgbClr val="FFFF00"/>
                </a:solidFill>
              </a:rPr>
              <a:t>в </a:t>
            </a:r>
            <a:r>
              <a:rPr lang="ru-RU" sz="4800" b="1" dirty="0">
                <a:solidFill>
                  <a:srgbClr val="FFFF00"/>
                </a:solidFill>
              </a:rPr>
              <a:t>2025 году</a:t>
            </a:r>
            <a:endParaRPr lang="ru-RU" sz="48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63838" y="5805264"/>
            <a:ext cx="6380162" cy="936104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ru-RU" sz="1800" b="1" dirty="0" err="1">
                <a:solidFill>
                  <a:schemeClr val="bg2"/>
                </a:solidFill>
                <a:latin typeface="Calibri" pitchFamily="34" charset="0"/>
              </a:rPr>
              <a:t>Лисунова</a:t>
            </a:r>
            <a:r>
              <a:rPr lang="ru-RU" sz="1800" b="1" dirty="0">
                <a:solidFill>
                  <a:schemeClr val="bg2"/>
                </a:solidFill>
                <a:latin typeface="Calibri" pitchFamily="34" charset="0"/>
              </a:rPr>
              <a:t> Л.Л. – главный </a:t>
            </a:r>
            <a:r>
              <a:rPr lang="ru-RU" sz="1800" b="1" dirty="0" smtClean="0">
                <a:solidFill>
                  <a:schemeClr val="bg2"/>
                </a:solidFill>
                <a:latin typeface="Calibri" pitchFamily="34" charset="0"/>
              </a:rPr>
              <a:t>специалист отдела оценки качества образования МБУ «Научно-методический информационный центр» города Белгорода</a:t>
            </a:r>
            <a:endParaRPr lang="ru-RU" sz="1800" b="1" dirty="0">
              <a:solidFill>
                <a:schemeClr val="bg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57200"/>
            <a:ext cx="8147248" cy="739552"/>
          </a:xfrm>
        </p:spPr>
        <p:txBody>
          <a:bodyPr/>
          <a:lstStyle/>
          <a:p>
            <a:r>
              <a:rPr lang="ru-RU" sz="2000" b="1" dirty="0">
                <a:solidFill>
                  <a:srgbClr val="7030A0"/>
                </a:solidFill>
              </a:rPr>
              <a:t>На сайте управления образования размещены</a:t>
            </a:r>
            <a:r>
              <a:rPr lang="ru-RU" sz="2400" dirty="0" smtClean="0"/>
              <a:t>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96752"/>
            <a:ext cx="8147248" cy="5328592"/>
          </a:xfrm>
        </p:spPr>
        <p:txBody>
          <a:bodyPr/>
          <a:lstStyle/>
          <a:p>
            <a:pPr algn="just"/>
            <a:r>
              <a:rPr lang="ru-RU" sz="2000" dirty="0"/>
              <a:t>Н</a:t>
            </a:r>
            <a:r>
              <a:rPr lang="ru-RU" sz="2000" dirty="0" smtClean="0"/>
              <a:t>ормативные </a:t>
            </a:r>
            <a:r>
              <a:rPr lang="ru-RU" sz="2000" dirty="0"/>
              <a:t>документы, регулирующие прием в </a:t>
            </a:r>
            <a:r>
              <a:rPr lang="ru-RU" sz="2000" dirty="0" smtClean="0"/>
              <a:t>1 класс </a:t>
            </a:r>
            <a:br>
              <a:rPr lang="ru-RU" sz="2000" dirty="0" smtClean="0"/>
            </a:br>
            <a:r>
              <a:rPr lang="ru-RU" sz="2000" dirty="0" smtClean="0"/>
              <a:t>в </a:t>
            </a:r>
            <a:r>
              <a:rPr lang="ru-RU" sz="2000" dirty="0"/>
              <a:t>2025 </a:t>
            </a:r>
            <a:r>
              <a:rPr lang="ru-RU" sz="2000" dirty="0" smtClean="0"/>
              <a:t>году;</a:t>
            </a:r>
          </a:p>
          <a:p>
            <a:pPr algn="just"/>
            <a:r>
              <a:rPr lang="ru-RU" sz="2000" dirty="0"/>
              <a:t>П</a:t>
            </a:r>
            <a:r>
              <a:rPr lang="ru-RU" sz="2000" dirty="0" smtClean="0"/>
              <a:t>еречень </a:t>
            </a:r>
            <a:r>
              <a:rPr lang="ru-RU" sz="2000" dirty="0"/>
              <a:t>документов (предоставляемых заявителем</a:t>
            </a:r>
            <a:r>
              <a:rPr lang="ru-RU" sz="2000" dirty="0" smtClean="0"/>
              <a:t>) в соответствии с пунктами </a:t>
            </a:r>
            <a:r>
              <a:rPr lang="ru-RU" sz="2000" dirty="0" smtClean="0">
                <a:solidFill>
                  <a:srgbClr val="FF0000"/>
                </a:solidFill>
              </a:rPr>
              <a:t>24, 26 </a:t>
            </a:r>
            <a:r>
              <a:rPr lang="ru-RU" sz="2000" dirty="0" smtClean="0"/>
              <a:t>Порядка (приказ от 02.09.2020г № 458);</a:t>
            </a:r>
            <a:endParaRPr lang="ru-RU" sz="2000" dirty="0" smtClean="0"/>
          </a:p>
          <a:p>
            <a:pPr algn="just"/>
            <a:r>
              <a:rPr lang="ru-RU" sz="2000" dirty="0"/>
              <a:t>О</a:t>
            </a:r>
            <a:r>
              <a:rPr lang="ru-RU" sz="2000" dirty="0" smtClean="0"/>
              <a:t>бразцы </a:t>
            </a:r>
            <a:r>
              <a:rPr lang="ru-RU" sz="2000" dirty="0"/>
              <a:t>б</a:t>
            </a:r>
            <a:r>
              <a:rPr lang="ru-RU" sz="2000" dirty="0" smtClean="0"/>
              <a:t>ланков </a:t>
            </a:r>
            <a:r>
              <a:rPr lang="ru-RU" sz="2000" dirty="0"/>
              <a:t>документов</a:t>
            </a:r>
            <a:r>
              <a:rPr lang="ru-RU" sz="2000" dirty="0" smtClean="0"/>
              <a:t>:</a:t>
            </a:r>
          </a:p>
          <a:p>
            <a:pPr lvl="0" algn="just"/>
            <a:r>
              <a:rPr lang="ru-RU" sz="2000" u="sng" dirty="0">
                <a:hlinkClick r:id="rId2"/>
              </a:rPr>
              <a:t>Заявление на прием в ОУ (для несовершеннолетних)</a:t>
            </a:r>
            <a:endParaRPr lang="ru-RU" sz="2000" dirty="0"/>
          </a:p>
          <a:p>
            <a:pPr lvl="0" algn="just"/>
            <a:r>
              <a:rPr lang="ru-RU" sz="2000" u="sng" dirty="0">
                <a:hlinkClick r:id="rId3"/>
              </a:rPr>
              <a:t>Заявление на прием в ОУ (для совершеннолетних)</a:t>
            </a:r>
            <a:endParaRPr lang="ru-RU" sz="2000" dirty="0"/>
          </a:p>
          <a:p>
            <a:pPr lvl="0" algn="just"/>
            <a:r>
              <a:rPr lang="ru-RU" sz="2000" u="sng" dirty="0">
                <a:hlinkClick r:id="rId4"/>
              </a:rPr>
              <a:t>Заявление в управление образования о проведении психолого-педагогической диагностики и получении разрешения на зачисление в 1 класс детей, не достигающих 6 лет 6 месяцев на 1 сентября текущего года.</a:t>
            </a:r>
            <a:endParaRPr lang="ru-RU" sz="2000" dirty="0"/>
          </a:p>
          <a:p>
            <a:pPr lvl="0" algn="just"/>
            <a:r>
              <a:rPr lang="ru-RU" sz="2000" u="sng" dirty="0">
                <a:hlinkClick r:id="rId5"/>
              </a:rPr>
              <a:t>Заявление в управление образования о проведении психолого-педагогической диагностики и получении разрешения на зачисление в 1 класс детей, достигающих 8 лет на 1 сентября текущего года.</a:t>
            </a:r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endParaRPr lang="ru-RU" sz="2000" dirty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83568"/>
          </a:xfrm>
        </p:spPr>
        <p:txBody>
          <a:bodyPr/>
          <a:lstStyle/>
          <a:p>
            <a:r>
              <a:rPr lang="ru-RU" sz="2000" b="1" dirty="0">
                <a:solidFill>
                  <a:srgbClr val="7030A0"/>
                </a:solidFill>
              </a:rPr>
              <a:t>Общеобразовательная организация осуществляет:</a:t>
            </a: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310608"/>
          </a:xfrm>
        </p:spPr>
        <p:txBody>
          <a:bodyPr/>
          <a:lstStyle/>
          <a:p>
            <a:pPr algn="just"/>
            <a:r>
              <a:rPr lang="ru-RU" sz="2000" b="1" dirty="0">
                <a:solidFill>
                  <a:srgbClr val="7030A0"/>
                </a:solidFill>
              </a:rPr>
              <a:t>проверку достоверности сведений</a:t>
            </a:r>
            <a:r>
              <a:rPr lang="ru-RU" sz="2000" dirty="0"/>
              <a:t>, указанных в заявлении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о </a:t>
            </a:r>
            <a:r>
              <a:rPr lang="ru-RU" sz="2000" dirty="0"/>
              <a:t>приеме на обучение, и соответствия действительности поданных электронных образов документов;</a:t>
            </a:r>
          </a:p>
          <a:p>
            <a:pPr algn="just"/>
            <a:r>
              <a:rPr lang="ru-RU" sz="2000" dirty="0"/>
              <a:t>- </a:t>
            </a:r>
            <a:r>
              <a:rPr lang="ru-RU" sz="2000" b="1" dirty="0">
                <a:solidFill>
                  <a:srgbClr val="7030A0"/>
                </a:solidFill>
              </a:rPr>
              <a:t>обработку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/>
              <a:t>полученных в связи с приемом в учреждение </a:t>
            </a:r>
            <a:r>
              <a:rPr lang="ru-RU" sz="2000" b="1" dirty="0">
                <a:solidFill>
                  <a:srgbClr val="7030A0"/>
                </a:solidFill>
              </a:rPr>
              <a:t>персональных данных </a:t>
            </a:r>
            <a:r>
              <a:rPr lang="ru-RU" sz="2000" dirty="0"/>
              <a:t>поступающих в соответствии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с </a:t>
            </a:r>
            <a:r>
              <a:rPr lang="ru-RU" sz="2000" dirty="0"/>
              <a:t>требованиями законодательства Российской Федерации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в </a:t>
            </a:r>
            <a:r>
              <a:rPr lang="ru-RU" sz="2000" dirty="0"/>
              <a:t>области персональных данных.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66978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5536"/>
          </a:xfrm>
        </p:spPr>
        <p:txBody>
          <a:bodyPr/>
          <a:lstStyle/>
          <a:p>
            <a:r>
              <a:rPr lang="ru-RU" sz="2000" b="1" dirty="0" smtClean="0">
                <a:solidFill>
                  <a:srgbClr val="7030A0"/>
                </a:solidFill>
              </a:rPr>
              <a:t>В протокол поручений: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39552" y="1052736"/>
            <a:ext cx="8147248" cy="5688632"/>
          </a:xfrm>
        </p:spPr>
        <p:txBody>
          <a:bodyPr/>
          <a:lstStyle/>
          <a:p>
            <a:pPr algn="just"/>
            <a:r>
              <a:rPr lang="ru-RU" sz="2000" dirty="0"/>
              <a:t>Обеспечить на основании приказа Министерства просвещения Российской Федерации от 04.03.2025 года № 171 «О внесении изменений в порядок приема на обучение по образовательным программам начального общего, основного общего и среднего общего образования, утвержденный </a:t>
            </a:r>
            <a:r>
              <a:rPr lang="ru-RU" sz="2000" dirty="0">
                <a:hlinkClick r:id="rId2"/>
              </a:rPr>
              <a:t>приказом</a:t>
            </a:r>
            <a:r>
              <a:rPr lang="ru-RU" sz="2000" dirty="0"/>
              <a:t> Министерства просвещения Российской Федерации от 02.09.2020 года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№ </a:t>
            </a:r>
            <a:r>
              <a:rPr lang="ru-RU" sz="2000" dirty="0"/>
              <a:t>458» следующее:</a:t>
            </a:r>
          </a:p>
          <a:p>
            <a:pPr algn="just"/>
            <a:r>
              <a:rPr lang="ru-RU" sz="2000" dirty="0" smtClean="0"/>
              <a:t>внести </a:t>
            </a:r>
            <a:r>
              <a:rPr lang="ru-RU" sz="2000" dirty="0"/>
              <a:t>в локальные нормативные акты учреждений соответствующие изменения в части приема на обучение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по </a:t>
            </a:r>
            <a:r>
              <a:rPr lang="ru-RU" sz="2000" dirty="0"/>
              <a:t>образовательным программам;</a:t>
            </a:r>
          </a:p>
          <a:p>
            <a:pPr algn="just"/>
            <a:r>
              <a:rPr lang="ru-RU" sz="2000" dirty="0" smtClean="0"/>
              <a:t>провести </a:t>
            </a:r>
            <a:r>
              <a:rPr lang="ru-RU" sz="2000" dirty="0"/>
              <a:t>информационно-разъяснительную работу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с </a:t>
            </a:r>
            <a:r>
              <a:rPr lang="ru-RU" sz="2000" dirty="0"/>
              <a:t>участниками образовательных отношений </a:t>
            </a:r>
            <a:r>
              <a:rPr lang="ru-RU" sz="2000" dirty="0" smtClean="0"/>
              <a:t>об изменениях</a:t>
            </a:r>
            <a:br>
              <a:rPr lang="ru-RU" sz="2000" dirty="0" smtClean="0"/>
            </a:br>
            <a:r>
              <a:rPr lang="ru-RU" sz="2000" dirty="0" smtClean="0"/>
              <a:t>в порядке приема</a:t>
            </a:r>
            <a:r>
              <a:rPr lang="ru-RU" sz="2000" dirty="0"/>
              <a:t>;</a:t>
            </a:r>
          </a:p>
          <a:p>
            <a:pPr algn="just"/>
            <a:r>
              <a:rPr lang="ru-RU" sz="2000" dirty="0" smtClean="0"/>
              <a:t>разместить </a:t>
            </a:r>
            <a:r>
              <a:rPr lang="ru-RU" sz="2000" dirty="0"/>
              <a:t>на информационных стендах, официальных сайтах учреждений, ГИС «Образование» нормативные документы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и </a:t>
            </a:r>
            <a:r>
              <a:rPr lang="ru-RU" sz="2000" dirty="0"/>
              <a:t>необходимую информацию о порядке приема в 1 класс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в </a:t>
            </a:r>
            <a:r>
              <a:rPr lang="ru-RU" sz="2000" dirty="0"/>
              <a:t>2025 году в срок до </a:t>
            </a:r>
            <a:r>
              <a:rPr lang="ru-RU" sz="2000" b="1" dirty="0"/>
              <a:t>28 марта </a:t>
            </a:r>
            <a:r>
              <a:rPr lang="ru-RU" sz="2000" b="1" dirty="0" smtClean="0"/>
              <a:t>2025 </a:t>
            </a:r>
            <a:r>
              <a:rPr lang="ru-RU" sz="2000" b="1" dirty="0"/>
              <a:t>года. </a:t>
            </a:r>
            <a:endParaRPr lang="ru-RU" sz="2000" dirty="0"/>
          </a:p>
          <a:p>
            <a:pPr marL="0" indent="0" algn="just">
              <a:buNone/>
            </a:pPr>
            <a:r>
              <a:rPr lang="ru-RU" sz="2000" dirty="0" smtClean="0"/>
              <a:t> </a:t>
            </a:r>
            <a:endParaRPr lang="ru-RU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83568"/>
          </a:xfrm>
        </p:spPr>
        <p:txBody>
          <a:bodyPr/>
          <a:lstStyle/>
          <a:p>
            <a:r>
              <a:rPr lang="ru-RU" sz="2000" b="1" dirty="0">
                <a:solidFill>
                  <a:srgbClr val="7030A0"/>
                </a:solidFill>
              </a:rPr>
              <a:t>В протокол поручений: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382616"/>
          </a:xfrm>
        </p:spPr>
        <p:txBody>
          <a:bodyPr/>
          <a:lstStyle/>
          <a:p>
            <a:pPr algn="just"/>
            <a:r>
              <a:rPr lang="ru-RU" sz="2000" dirty="0"/>
              <a:t>Предоставить информацию о количестве будущих первоклассников и количестве открываемых 1 классов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на </a:t>
            </a:r>
            <a:r>
              <a:rPr lang="ru-RU" sz="2000" dirty="0"/>
              <a:t>электронный адрес: lisunova@beluo31.ru по указанной форме </a:t>
            </a:r>
            <a:r>
              <a:rPr lang="ru-RU" sz="2000" b="1" dirty="0"/>
              <a:t>в срок до 31.03.2025 года.</a:t>
            </a:r>
            <a:endParaRPr lang="ru-RU" sz="2000" dirty="0"/>
          </a:p>
          <a:p>
            <a:pPr algn="just"/>
            <a:r>
              <a:rPr lang="ru-RU" sz="2000" dirty="0"/>
              <a:t> Осуществлять еженедельное (по пятницам) информирование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о </a:t>
            </a:r>
            <a:r>
              <a:rPr lang="ru-RU" sz="2000" dirty="0"/>
              <a:t>ходе комплектования 1 классов, на электронный адрес: lisunova@beluo31.ru по указанной форме, начиная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с </a:t>
            </a:r>
            <a:r>
              <a:rPr lang="ru-RU" sz="2000" b="1" dirty="0"/>
              <a:t>04.04.2025 года и до 29.08.2025 года</a:t>
            </a:r>
            <a:r>
              <a:rPr lang="ru-RU" sz="2000" dirty="0"/>
              <a:t>.</a:t>
            </a:r>
          </a:p>
          <a:p>
            <a:pPr algn="just"/>
            <a:r>
              <a:rPr lang="ru-RU" sz="2000" dirty="0"/>
              <a:t> Обеспечить прием и зачисление детей в 1 класс в соответствии с законодательством Российской Федерации в </a:t>
            </a:r>
            <a:r>
              <a:rPr lang="ru-RU" sz="2000"/>
              <a:t>срок </a:t>
            </a:r>
            <a:r>
              <a:rPr lang="ru-RU" sz="2000" smtClean="0"/>
              <a:t/>
            </a:r>
            <a:br>
              <a:rPr lang="ru-RU" sz="2000" smtClean="0"/>
            </a:br>
            <a:r>
              <a:rPr lang="ru-RU" sz="2000" smtClean="0"/>
              <a:t>до </a:t>
            </a:r>
            <a:r>
              <a:rPr lang="ru-RU" sz="2000" b="1" dirty="0"/>
              <a:t>5 сентября 2025 года.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563298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WordArt 4"/>
          <p:cNvSpPr>
            <a:spLocks noChangeArrowheads="1" noChangeShapeType="1" noTextEdit="1"/>
          </p:cNvSpPr>
          <p:nvPr/>
        </p:nvSpPr>
        <p:spPr bwMode="auto">
          <a:xfrm>
            <a:off x="1476375" y="2276475"/>
            <a:ext cx="7416800" cy="3384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chemeClr val="accent1"/>
                    </a:gs>
                    <a:gs pos="100000">
                      <a:srgbClr val="FFFF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Bookman Old Style"/>
              </a:rPr>
              <a:t>Спасибо </a:t>
            </a:r>
          </a:p>
          <a:p>
            <a:pPr algn="ctr"/>
            <a:r>
              <a:rPr lang="ru-RU" sz="36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chemeClr val="accent1"/>
                    </a:gs>
                    <a:gs pos="100000">
                      <a:srgbClr val="FFFF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Bookman Old Style"/>
              </a:rPr>
              <a:t>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379512"/>
          </a:xfrm>
        </p:spPr>
        <p:txBody>
          <a:bodyPr/>
          <a:lstStyle/>
          <a:p>
            <a:r>
              <a:rPr lang="ru-RU" sz="2000" b="1" dirty="0" smtClean="0">
                <a:solidFill>
                  <a:srgbClr val="7030A0"/>
                </a:solidFill>
              </a:rPr>
              <a:t>Нормативные документы :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/>
          <a:lstStyle/>
          <a:p>
            <a:pPr algn="just"/>
            <a:r>
              <a:rPr lang="ru-RU" sz="1800" dirty="0"/>
              <a:t>Федеральный закон от 29.12.2012 года № 273-ФЗ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«</a:t>
            </a:r>
            <a:r>
              <a:rPr lang="ru-RU" sz="1800" dirty="0"/>
              <a:t>Об образовании </a:t>
            </a:r>
            <a:r>
              <a:rPr lang="ru-RU" sz="1800" dirty="0" smtClean="0"/>
              <a:t>в </a:t>
            </a:r>
            <a:r>
              <a:rPr lang="ru-RU" sz="1800" dirty="0"/>
              <a:t>Российской Федерации» (ч. 8 ст. 55, ст.67</a:t>
            </a:r>
            <a:r>
              <a:rPr lang="ru-RU" sz="1800" dirty="0" smtClean="0"/>
              <a:t>);</a:t>
            </a:r>
          </a:p>
          <a:p>
            <a:pPr algn="just"/>
            <a:r>
              <a:rPr lang="ru-RU" sz="1800" dirty="0"/>
              <a:t>Приказ Министерства просвещения Российской Федерации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от </a:t>
            </a:r>
            <a:r>
              <a:rPr lang="ru-RU" sz="1800" dirty="0"/>
              <a:t>02.09.2020 года </a:t>
            </a:r>
            <a:r>
              <a:rPr lang="ru-RU" sz="1800" dirty="0" smtClean="0"/>
              <a:t>№ 458 </a:t>
            </a:r>
            <a:r>
              <a:rPr lang="ru-RU" sz="1800" dirty="0"/>
              <a:t>«Об утверждении Порядка приема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на </a:t>
            </a:r>
            <a:r>
              <a:rPr lang="ru-RU" sz="1800" dirty="0"/>
              <a:t>обучение по образовательным программам начального общего, основного общего и среднего общего </a:t>
            </a:r>
            <a:r>
              <a:rPr lang="ru-RU" sz="1800" dirty="0" smtClean="0"/>
              <a:t>образования;</a:t>
            </a:r>
          </a:p>
          <a:p>
            <a:pPr algn="just"/>
            <a:r>
              <a:rPr lang="ru-RU" sz="1800" dirty="0"/>
              <a:t>Приказ Министерства просвещения Российской Федерации от 04 марта 2025 года № 171 «О внесении изменений в порядок приема на обучение по образовательным программам начального общего, основного общего и среднего общего образования, утвержденный </a:t>
            </a:r>
            <a:r>
              <a:rPr lang="ru-RU" sz="1800" dirty="0">
                <a:hlinkClick r:id="rId2"/>
              </a:rPr>
              <a:t>приказом</a:t>
            </a:r>
            <a:r>
              <a:rPr lang="ru-RU" sz="1800" dirty="0"/>
              <a:t> Министерства просвещения Российской Федерации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от </a:t>
            </a:r>
            <a:r>
              <a:rPr lang="ru-RU" sz="1800" dirty="0"/>
              <a:t>02.09.2020 года № 458»; </a:t>
            </a:r>
            <a:endParaRPr lang="ru-RU" sz="1800" dirty="0" smtClean="0"/>
          </a:p>
          <a:p>
            <a:pPr algn="just"/>
            <a:r>
              <a:rPr lang="ru-RU" sz="1800" dirty="0" smtClean="0"/>
              <a:t>Письмо </a:t>
            </a:r>
            <a:r>
              <a:rPr lang="ru-RU" sz="1800" dirty="0"/>
              <a:t>Министерства образования Белгородской области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от </a:t>
            </a:r>
            <a:r>
              <a:rPr lang="ru-RU" sz="1800" dirty="0"/>
              <a:t>28.02.2025 года № 17-09/14/0887 «О приеме в 1 класс</a:t>
            </a:r>
            <a:r>
              <a:rPr lang="ru-RU" sz="1800" dirty="0" smtClean="0"/>
              <a:t>»;</a:t>
            </a:r>
          </a:p>
          <a:p>
            <a:pPr algn="just"/>
            <a:r>
              <a:rPr lang="ru-RU" sz="1800" dirty="0"/>
              <a:t>П</a:t>
            </a:r>
            <a:r>
              <a:rPr lang="ru-RU" sz="1800" dirty="0" smtClean="0"/>
              <a:t>риказ </a:t>
            </a:r>
            <a:r>
              <a:rPr lang="ru-RU" sz="1800" dirty="0"/>
              <a:t>управления образования </a:t>
            </a:r>
            <a:r>
              <a:rPr lang="ru-RU" sz="1800" dirty="0">
                <a:solidFill>
                  <a:schemeClr val="tx2"/>
                </a:solidFill>
                <a:hlinkClick r:id="rId3"/>
              </a:rPr>
              <a:t>от 18.02.2025 года № 226</a:t>
            </a:r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«</a:t>
            </a:r>
            <a:r>
              <a:rPr lang="ru-RU" sz="1800" dirty="0"/>
              <a:t>О закреплении территорий за муниципальными образовательными учреждениями</a:t>
            </a:r>
            <a:r>
              <a:rPr lang="ru-RU" sz="1800" dirty="0" smtClean="0"/>
              <a:t>»;</a:t>
            </a:r>
            <a:endParaRPr lang="ru-RU" sz="1800" dirty="0"/>
          </a:p>
          <a:p>
            <a:r>
              <a:rPr lang="ru-RU" sz="1800" dirty="0" smtClean="0"/>
              <a:t> </a:t>
            </a:r>
            <a:r>
              <a:rPr lang="ru-RU" sz="1800" dirty="0"/>
              <a:t>Школьные локальные акты.</a:t>
            </a:r>
          </a:p>
          <a:p>
            <a:pPr marL="0" indent="0">
              <a:buNone/>
            </a:pPr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99592"/>
          </a:xfrm>
        </p:spPr>
        <p:txBody>
          <a:bodyPr/>
          <a:lstStyle/>
          <a:p>
            <a:r>
              <a:rPr lang="ru-RU" sz="2000" b="1" dirty="0">
                <a:solidFill>
                  <a:srgbClr val="7030A0"/>
                </a:solidFill>
              </a:rPr>
              <a:t>Подача заявления на зачисление </a:t>
            </a:r>
            <a:r>
              <a:rPr lang="ru-RU" sz="2000" b="1" dirty="0" smtClean="0">
                <a:solidFill>
                  <a:srgbClr val="7030A0"/>
                </a:solidFill>
              </a:rPr>
              <a:t>ребёнка </a:t>
            </a:r>
            <a:r>
              <a:rPr lang="ru-RU" sz="2000" b="1" dirty="0">
                <a:solidFill>
                  <a:srgbClr val="7030A0"/>
                </a:solidFill>
              </a:rPr>
              <a:t>в 1 класс осуществляется </a:t>
            </a:r>
            <a:r>
              <a:rPr lang="ru-RU" sz="2000" b="1" dirty="0" smtClean="0">
                <a:solidFill>
                  <a:srgbClr val="7030A0"/>
                </a:solidFill>
              </a:rPr>
              <a:t>одним из способов через: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166592"/>
          </a:xfrm>
        </p:spPr>
        <p:txBody>
          <a:bodyPr/>
          <a:lstStyle/>
          <a:p>
            <a:pPr algn="just"/>
            <a:r>
              <a:rPr lang="ru-RU" sz="2000" dirty="0" smtClean="0"/>
              <a:t> </a:t>
            </a:r>
            <a:r>
              <a:rPr lang="ru-RU" sz="2000" dirty="0"/>
              <a:t>Федеральную государственную информационную систему «Единый портал государственных и муниципальных услуг (функций</a:t>
            </a:r>
            <a:r>
              <a:rPr lang="ru-RU" sz="2000" dirty="0" smtClean="0"/>
              <a:t>)» </a:t>
            </a:r>
            <a:r>
              <a:rPr lang="ru-RU" sz="2000" dirty="0"/>
              <a:t>(</a:t>
            </a:r>
            <a:r>
              <a:rPr lang="ru-RU" sz="2000" dirty="0" err="1"/>
              <a:t>Госуслуги</a:t>
            </a:r>
            <a:r>
              <a:rPr lang="ru-RU" sz="2000" dirty="0"/>
              <a:t>);</a:t>
            </a:r>
          </a:p>
          <a:p>
            <a:pPr algn="just"/>
            <a:r>
              <a:rPr lang="ru-RU" sz="2000" dirty="0"/>
              <a:t>Региональный портал государственных и муниципальных услуг Белгородской области (Государственная информационная система Белгородской области «Образование» (далее – ГИС «Образование</a:t>
            </a:r>
            <a:r>
              <a:rPr lang="ru-RU" sz="2000" dirty="0" smtClean="0"/>
              <a:t>»); </a:t>
            </a:r>
          </a:p>
          <a:p>
            <a:pPr algn="just"/>
            <a:r>
              <a:rPr lang="ru-RU" sz="2000" dirty="0"/>
              <a:t>операторов почтовой связи общего пользования заказным письмом </a:t>
            </a:r>
            <a:r>
              <a:rPr lang="ru-RU" sz="2000" dirty="0" smtClean="0"/>
              <a:t>с </a:t>
            </a:r>
            <a:r>
              <a:rPr lang="ru-RU" sz="2000" dirty="0"/>
              <a:t>уведомлением о вручении;</a:t>
            </a:r>
          </a:p>
          <a:p>
            <a:r>
              <a:rPr lang="ru-RU" sz="2000" dirty="0"/>
              <a:t>личное обращение в общеобразовательную организацию.</a:t>
            </a:r>
          </a:p>
          <a:p>
            <a:pPr marL="0" indent="0"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Внимание!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400" dirty="0" smtClean="0"/>
              <a:t>Массовый </a:t>
            </a:r>
            <a:r>
              <a:rPr lang="ru-RU" sz="2400" dirty="0"/>
              <a:t>старт приемной кампании в 1 класс </a:t>
            </a: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 smtClean="0"/>
              <a:t>(подача заявлений в 1 класс) </a:t>
            </a:r>
            <a:r>
              <a:rPr lang="ru-RU" sz="2400" dirty="0"/>
              <a:t>в Белгородской области через </a:t>
            </a:r>
            <a:r>
              <a:rPr lang="ru-RU" sz="2400" b="1" dirty="0">
                <a:solidFill>
                  <a:srgbClr val="7030A0"/>
                </a:solidFill>
              </a:rPr>
              <a:t>Единый портал государственных </a:t>
            </a:r>
            <a:r>
              <a:rPr lang="ru-RU" sz="2400" b="1" dirty="0" smtClean="0">
                <a:solidFill>
                  <a:srgbClr val="7030A0"/>
                </a:solidFill>
              </a:rPr>
              <a:t/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и </a:t>
            </a:r>
            <a:r>
              <a:rPr lang="ru-RU" sz="2400" b="1" dirty="0">
                <a:solidFill>
                  <a:srgbClr val="7030A0"/>
                </a:solidFill>
              </a:rPr>
              <a:t>муниципальных услуг (ЕПГУ)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smtClean="0"/>
              <a:t>начнётся </a:t>
            </a:r>
            <a:br>
              <a:rPr lang="ru-RU" sz="2400" dirty="0" smtClean="0"/>
            </a:br>
            <a:r>
              <a:rPr lang="ru-RU" sz="2400" dirty="0" smtClean="0"/>
              <a:t>1 </a:t>
            </a:r>
            <a:r>
              <a:rPr lang="ru-RU" sz="2400" dirty="0"/>
              <a:t>апреля 2025 </a:t>
            </a:r>
            <a:r>
              <a:rPr lang="ru-RU" sz="2400" dirty="0"/>
              <a:t>года с </a:t>
            </a:r>
            <a:r>
              <a:rPr lang="ru-RU" sz="2400" b="1" dirty="0">
                <a:solidFill>
                  <a:srgbClr val="FF0000"/>
                </a:solidFill>
              </a:rPr>
              <a:t>12-00 часов</a:t>
            </a:r>
            <a:r>
              <a:rPr lang="ru-RU" sz="2400" dirty="0"/>
              <a:t> </a:t>
            </a:r>
            <a:r>
              <a:rPr lang="ru-RU" sz="2400" b="1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97970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643192" cy="1008112"/>
          </a:xfrm>
        </p:spPr>
        <p:txBody>
          <a:bodyPr/>
          <a:lstStyle/>
          <a:p>
            <a:r>
              <a:rPr lang="ru-RU" sz="2000" b="1" dirty="0">
                <a:solidFill>
                  <a:srgbClr val="7030A0"/>
                </a:solidFill>
              </a:rPr>
              <a:t>Заявления в 1 класс будут приниматься в два этапа:</a:t>
            </a: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700808"/>
            <a:ext cx="8075240" cy="4166592"/>
          </a:xfrm>
        </p:spPr>
        <p:txBody>
          <a:bodyPr/>
          <a:lstStyle/>
          <a:p>
            <a:r>
              <a:rPr lang="ru-RU" sz="2000" b="1" dirty="0" smtClean="0">
                <a:solidFill>
                  <a:srgbClr val="7030A0"/>
                </a:solidFill>
              </a:rPr>
              <a:t>Первый </a:t>
            </a:r>
            <a:r>
              <a:rPr lang="ru-RU" sz="2000" b="1" dirty="0">
                <a:solidFill>
                  <a:srgbClr val="7030A0"/>
                </a:solidFill>
              </a:rPr>
              <a:t>этап </a:t>
            </a:r>
            <a:r>
              <a:rPr lang="ru-RU" sz="2000" dirty="0" smtClean="0"/>
              <a:t>- </a:t>
            </a:r>
            <a:r>
              <a:rPr lang="ru-RU" sz="2000" dirty="0"/>
              <a:t>с 1 апреля </a:t>
            </a:r>
            <a:r>
              <a:rPr lang="ru-RU" sz="2000" dirty="0" smtClean="0"/>
              <a:t>по 30 </a:t>
            </a:r>
            <a:r>
              <a:rPr lang="ru-RU" sz="2000" dirty="0"/>
              <a:t>июня 2025 года</a:t>
            </a:r>
            <a:r>
              <a:rPr lang="ru-RU" sz="2000" dirty="0" smtClean="0"/>
              <a:t>.</a:t>
            </a:r>
            <a:endParaRPr lang="ru-RU" sz="2000" dirty="0"/>
          </a:p>
          <a:p>
            <a:pPr marL="0" indent="0" algn="just">
              <a:buNone/>
            </a:pPr>
            <a:r>
              <a:rPr lang="ru-RU" sz="2000" dirty="0"/>
              <a:t>На этом этапе осуществляется прием заявлений на обучение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в </a:t>
            </a:r>
            <a:r>
              <a:rPr lang="ru-RU" sz="2000" dirty="0"/>
              <a:t>первый класс для детей, </a:t>
            </a:r>
            <a:r>
              <a:rPr lang="ru-RU" sz="2000" b="1" dirty="0">
                <a:solidFill>
                  <a:schemeClr val="tx2"/>
                </a:solidFill>
              </a:rPr>
              <a:t>льготных категорий</a:t>
            </a:r>
            <a:r>
              <a:rPr lang="ru-RU" sz="2000" dirty="0">
                <a:solidFill>
                  <a:schemeClr val="tx2"/>
                </a:solidFill>
              </a:rPr>
              <a:t>, обладающих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smtClean="0">
                <a:solidFill>
                  <a:srgbClr val="FF0000"/>
                </a:solidFill>
              </a:rPr>
              <a:t>внеочередным</a:t>
            </a:r>
            <a:r>
              <a:rPr lang="ru-RU" sz="2000" dirty="0">
                <a:solidFill>
                  <a:srgbClr val="FF0000"/>
                </a:solidFill>
              </a:rPr>
              <a:t>, первоочередным </a:t>
            </a:r>
            <a:r>
              <a:rPr lang="ru-RU" sz="2000" dirty="0" smtClean="0">
                <a:solidFill>
                  <a:srgbClr val="FF0000"/>
                </a:solidFill>
              </a:rPr>
              <a:t>и преимущественным правом </a:t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на </a:t>
            </a:r>
            <a:r>
              <a:rPr lang="ru-RU" sz="2000" dirty="0">
                <a:solidFill>
                  <a:schemeClr val="tx2"/>
                </a:solidFill>
              </a:rPr>
              <a:t>зачисление </a:t>
            </a:r>
            <a:r>
              <a:rPr lang="ru-RU" sz="2000" dirty="0" smtClean="0">
                <a:solidFill>
                  <a:schemeClr val="tx2"/>
                </a:solidFill>
              </a:rPr>
              <a:t>в </a:t>
            </a:r>
            <a:r>
              <a:rPr lang="ru-RU" sz="2000" dirty="0">
                <a:solidFill>
                  <a:schemeClr val="tx2"/>
                </a:solidFill>
              </a:rPr>
              <a:t>школу, а </a:t>
            </a:r>
            <a:r>
              <a:rPr lang="ru-RU" sz="2000" dirty="0"/>
              <a:t>также </a:t>
            </a:r>
            <a:r>
              <a:rPr lang="ru-RU" sz="2000" b="1" dirty="0"/>
              <a:t>проживающих на закрепленной </a:t>
            </a:r>
            <a:r>
              <a:rPr lang="ru-RU" sz="2000" b="1" dirty="0" smtClean="0"/>
              <a:t>территории.</a:t>
            </a:r>
          </a:p>
          <a:p>
            <a:r>
              <a:rPr lang="ru-RU" sz="2000" b="1" dirty="0" smtClean="0">
                <a:solidFill>
                  <a:srgbClr val="7030A0"/>
                </a:solidFill>
              </a:rPr>
              <a:t>Второй этап </a:t>
            </a:r>
            <a:r>
              <a:rPr lang="ru-RU" sz="2000" dirty="0" smtClean="0"/>
              <a:t>- </a:t>
            </a:r>
            <a:r>
              <a:rPr lang="ru-RU" sz="2000" dirty="0"/>
              <a:t>с 6 июля по 5 сентября 2025 года. </a:t>
            </a: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 smtClean="0"/>
              <a:t>На </a:t>
            </a:r>
            <a:r>
              <a:rPr lang="ru-RU" sz="2000" dirty="0"/>
              <a:t>этом этапе заявление на зачисление в школу подают родители (законные представители) детей </a:t>
            </a:r>
            <a:r>
              <a:rPr lang="ru-RU" sz="2000" b="1" dirty="0"/>
              <a:t>независимо от места их проживания.</a:t>
            </a:r>
          </a:p>
          <a:p>
            <a:pPr marL="0" indent="0">
              <a:buNone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410498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76064"/>
          </a:xfrm>
        </p:spPr>
        <p:txBody>
          <a:bodyPr/>
          <a:lstStyle/>
          <a:p>
            <a:r>
              <a:rPr lang="ru-RU" sz="2000" b="1" dirty="0" smtClean="0">
                <a:solidFill>
                  <a:srgbClr val="7030A0"/>
                </a:solidFill>
              </a:rPr>
              <a:t>Льготные категории: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33954" cy="5112568"/>
          </a:xfrm>
        </p:spPr>
        <p:txBody>
          <a:bodyPr/>
          <a:lstStyle/>
          <a:p>
            <a:pPr algn="just"/>
            <a:r>
              <a:rPr lang="ru-RU" sz="2000" dirty="0"/>
              <a:t>Льготами на зачисление </a:t>
            </a:r>
            <a:r>
              <a:rPr lang="ru-RU" sz="2000" dirty="0" smtClean="0"/>
              <a:t>ребёнка </a:t>
            </a:r>
            <a:r>
              <a:rPr lang="ru-RU" sz="2000" dirty="0"/>
              <a:t>в 1 класс обладают дети </a:t>
            </a:r>
            <a:br>
              <a:rPr lang="ru-RU" sz="2000" dirty="0"/>
            </a:br>
            <a:r>
              <a:rPr lang="ru-RU" sz="2000" dirty="0"/>
              <a:t>с </a:t>
            </a:r>
            <a:r>
              <a:rPr lang="ru-RU" sz="2000" b="1" dirty="0">
                <a:solidFill>
                  <a:srgbClr val="7030A0"/>
                </a:solidFill>
              </a:rPr>
              <a:t>внеочередным, первоочередным и преимущественным правом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/>
              <a:t>приема на обучение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</a:rPr>
              <a:t>Во внеочередном порядке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/>
              <a:t>предоставляются места детям прокуроров, судей и следователей в организациях, имеющих </a:t>
            </a:r>
            <a:r>
              <a:rPr lang="ru-RU" sz="2000" b="1" dirty="0"/>
              <a:t>интернат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</a:rPr>
              <a:t>Во внеочередном порядке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/>
              <a:t>предоставляются места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в </a:t>
            </a:r>
            <a:r>
              <a:rPr lang="ru-RU" sz="2000" dirty="0"/>
              <a:t>государственных и муниципальных общеобразовательных организациях детям военнослужащих и детям граждан, пребывавших в добровольческих формированиях, погибших (умерших) при выполнении задач в специальной военной операции, сотрудников в связи с прохождением службы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в </a:t>
            </a:r>
            <a:r>
              <a:rPr lang="ru-RU" sz="2000" dirty="0"/>
              <a:t>войсках национальной </a:t>
            </a:r>
            <a:r>
              <a:rPr lang="ru-RU" sz="2000" dirty="0" smtClean="0"/>
              <a:t>гвардии </a:t>
            </a:r>
            <a:r>
              <a:rPr lang="ru-RU" sz="1400" dirty="0" smtClean="0"/>
              <a:t>(</a:t>
            </a:r>
            <a:r>
              <a:rPr lang="ru-RU" sz="1400" dirty="0" smtClean="0">
                <a:hlinkClick r:id="rId2"/>
              </a:rPr>
              <a:t>приказ </a:t>
            </a:r>
            <a:r>
              <a:rPr lang="ru-RU" sz="1400" dirty="0">
                <a:hlinkClick r:id="rId2"/>
              </a:rPr>
              <a:t>Министерства просвещения Российской Федерации </a:t>
            </a:r>
            <a:r>
              <a:rPr lang="ru-RU" sz="1400" b="1" dirty="0">
                <a:hlinkClick r:id="rId2"/>
              </a:rPr>
              <a:t>от 30.08.2023 года № 642</a:t>
            </a:r>
            <a:r>
              <a:rPr lang="ru-RU" sz="1400" dirty="0"/>
              <a:t> «О внесении изменений в Порядок приема на обучение по образовательным программам начального общего, основного общего и среднего общего образования, утвержденный приказом Министерства просвещения Российской Федерации от 02.09.2020 года № 458</a:t>
            </a:r>
            <a:r>
              <a:rPr lang="ru-RU" sz="1400" dirty="0" smtClean="0"/>
              <a:t>»).</a:t>
            </a:r>
          </a:p>
          <a:p>
            <a:pPr algn="just"/>
            <a:endParaRPr lang="ru-RU" sz="1400" dirty="0"/>
          </a:p>
          <a:p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2293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235496"/>
          </a:xfrm>
        </p:spPr>
        <p:txBody>
          <a:bodyPr/>
          <a:lstStyle/>
          <a:p>
            <a:r>
              <a:rPr lang="ru-RU" sz="2000" b="1" dirty="0" smtClean="0">
                <a:solidFill>
                  <a:srgbClr val="7030A0"/>
                </a:solidFill>
              </a:rPr>
              <a:t>Льготные категории: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08720"/>
            <a:ext cx="8075240" cy="5760640"/>
          </a:xfrm>
        </p:spPr>
        <p:txBody>
          <a:bodyPr/>
          <a:lstStyle/>
          <a:p>
            <a:pPr algn="just"/>
            <a:r>
              <a:rPr lang="ru-RU" sz="2000" b="1" dirty="0">
                <a:solidFill>
                  <a:srgbClr val="7030A0"/>
                </a:solidFill>
              </a:rPr>
              <a:t>В первоочередном </a:t>
            </a:r>
            <a:r>
              <a:rPr lang="ru-RU" sz="2000" b="1" dirty="0" smtClean="0">
                <a:solidFill>
                  <a:srgbClr val="7030A0"/>
                </a:solidFill>
              </a:rPr>
              <a:t>порядке</a:t>
            </a:r>
            <a:r>
              <a:rPr lang="ru-RU" sz="2000" dirty="0" smtClean="0">
                <a:solidFill>
                  <a:srgbClr val="7030A0"/>
                </a:solidFill>
              </a:rPr>
              <a:t> </a:t>
            </a:r>
            <a:r>
              <a:rPr lang="ru-RU" sz="2000" dirty="0"/>
              <a:t>предоставляются места детям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в </a:t>
            </a:r>
            <a:r>
              <a:rPr lang="ru-RU" sz="2000" dirty="0"/>
              <a:t>организациях по месту жительства: </a:t>
            </a:r>
          </a:p>
          <a:p>
            <a:pPr algn="just"/>
            <a:r>
              <a:rPr lang="ru-RU" sz="2000" dirty="0"/>
              <a:t>- военнослужащих по месту жительства их семей;</a:t>
            </a:r>
          </a:p>
          <a:p>
            <a:pPr algn="just"/>
            <a:r>
              <a:rPr lang="ru-RU" sz="2000" dirty="0"/>
              <a:t>- сотрудников полиции (в том числе, погибших и уволенных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по </a:t>
            </a:r>
            <a:r>
              <a:rPr lang="ru-RU" sz="2000" dirty="0"/>
              <a:t>состоянию здоровья); </a:t>
            </a:r>
          </a:p>
          <a:p>
            <a:pPr algn="just"/>
            <a:r>
              <a:rPr lang="ru-RU" sz="2000" dirty="0"/>
              <a:t>- находящиеся на иждивении сотрудника полиции; </a:t>
            </a:r>
          </a:p>
          <a:p>
            <a:pPr algn="just"/>
            <a:r>
              <a:rPr lang="ru-RU" sz="2000" dirty="0"/>
              <a:t>- сотрудников органов внутренних дел (ОВД); </a:t>
            </a:r>
          </a:p>
          <a:p>
            <a:pPr algn="just"/>
            <a:r>
              <a:rPr lang="ru-RU" sz="2000" dirty="0"/>
              <a:t>- сотрудников</a:t>
            </a:r>
            <a:r>
              <a:rPr lang="ru-RU" sz="2000" b="1" dirty="0"/>
              <a:t> </a:t>
            </a:r>
            <a:r>
              <a:rPr lang="ru-RU" sz="2000" dirty="0"/>
              <a:t>Федеральной службы исполнения наказаний </a:t>
            </a:r>
            <a:r>
              <a:rPr lang="ru-RU" sz="2000" b="1" dirty="0"/>
              <a:t>(</a:t>
            </a:r>
            <a:r>
              <a:rPr lang="ru-RU" sz="2000" dirty="0"/>
              <a:t>ФСИН);</a:t>
            </a:r>
          </a:p>
          <a:p>
            <a:pPr algn="just"/>
            <a:r>
              <a:rPr lang="ru-RU" sz="2000" dirty="0"/>
              <a:t>- сотрудников Министерства по чрезвычайным ситуациям (МЧС);</a:t>
            </a:r>
          </a:p>
          <a:p>
            <a:pPr algn="just"/>
            <a:r>
              <a:rPr lang="ru-RU" sz="2000" dirty="0"/>
              <a:t>- сотрудников </a:t>
            </a:r>
            <a:r>
              <a:rPr lang="ru-RU" sz="2000" dirty="0" err="1"/>
              <a:t>Госнаркоконтроля</a:t>
            </a:r>
            <a:r>
              <a:rPr lang="ru-RU" sz="2000" dirty="0"/>
              <a:t> (ГНК), Федеральной таможенной службы (ФТС) (в том числе, погибших).</a:t>
            </a:r>
          </a:p>
          <a:p>
            <a:pPr algn="just"/>
            <a:r>
              <a:rPr lang="ru-RU" sz="2000" b="1" dirty="0">
                <a:solidFill>
                  <a:srgbClr val="7030A0"/>
                </a:solidFill>
              </a:rPr>
              <a:t>Преимущественное право </a:t>
            </a:r>
            <a:r>
              <a:rPr lang="ru-RU" sz="2000" dirty="0"/>
              <a:t>имеют дети, чьи братья/сестры уже посещают эту школу. Льготой могут воспользоваться как полнородные, так и </a:t>
            </a:r>
            <a:r>
              <a:rPr lang="ru-RU" sz="2000" dirty="0" err="1"/>
              <a:t>неполнородные</a:t>
            </a:r>
            <a:r>
              <a:rPr lang="ru-RU" sz="2000" dirty="0"/>
              <a:t> братья и сестры.</a:t>
            </a:r>
          </a:p>
        </p:txBody>
      </p:sp>
    </p:spTree>
    <p:extLst>
      <p:ext uri="{BB962C8B-B14F-4D97-AF65-F5344CB8AC3E}">
        <p14:creationId xmlns:p14="http://schemas.microsoft.com/office/powerpoint/2010/main" val="1067056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363272" cy="1440160"/>
          </a:xfrm>
        </p:spPr>
        <p:txBody>
          <a:bodyPr/>
          <a:lstStyle/>
          <a:p>
            <a:pPr algn="ctr"/>
            <a:r>
              <a:rPr lang="ru-RU" sz="2000" b="1" dirty="0">
                <a:solidFill>
                  <a:srgbClr val="7030A0"/>
                </a:solidFill>
              </a:rPr>
              <a:t>Основанием для отказа в приёме в муниципальную общеобразовательную организацию </a:t>
            </a:r>
            <a:r>
              <a:rPr lang="ru-RU" sz="2000" b="1" dirty="0" smtClean="0">
                <a:solidFill>
                  <a:srgbClr val="7030A0"/>
                </a:solidFill>
              </a:rPr>
              <a:t>является:</a:t>
            </a:r>
            <a:br>
              <a:rPr lang="ru-RU" sz="2000" b="1" dirty="0" smtClean="0">
                <a:solidFill>
                  <a:srgbClr val="7030A0"/>
                </a:solidFill>
              </a:rPr>
            </a:br>
            <a:r>
              <a:rPr lang="ru-RU" sz="2000" b="1" dirty="0" smtClean="0">
                <a:solidFill>
                  <a:srgbClr val="7030A0"/>
                </a:solidFill>
              </a:rPr>
              <a:t> </a:t>
            </a:r>
            <a:r>
              <a:rPr lang="ru-RU" sz="2000" b="1" dirty="0">
                <a:solidFill>
                  <a:srgbClr val="FF0000"/>
                </a:solidFill>
              </a:rPr>
              <a:t>отсутствие свободных </a:t>
            </a:r>
            <a:r>
              <a:rPr lang="ru-RU" sz="2000" b="1" dirty="0" smtClean="0">
                <a:solidFill>
                  <a:srgbClr val="FF0000"/>
                </a:solidFill>
              </a:rPr>
              <a:t>мест.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3888432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b="1" dirty="0">
                <a:solidFill>
                  <a:srgbClr val="7030A0"/>
                </a:solidFill>
              </a:rPr>
              <a:t>Ч</a:t>
            </a:r>
            <a:r>
              <a:rPr lang="ru-RU" sz="2000" b="1" dirty="0" smtClean="0">
                <a:solidFill>
                  <a:srgbClr val="7030A0"/>
                </a:solidFill>
              </a:rPr>
              <a:t>астными </a:t>
            </a:r>
            <a:r>
              <a:rPr lang="ru-RU" sz="2000" b="1" dirty="0">
                <a:solidFill>
                  <a:srgbClr val="7030A0"/>
                </a:solidFill>
              </a:rPr>
              <a:t>причинами для отказа могут быть:</a:t>
            </a:r>
          </a:p>
          <a:p>
            <a:pPr algn="just"/>
            <a:r>
              <a:rPr lang="ru-RU" sz="2000" dirty="0" smtClean="0"/>
              <a:t>не </a:t>
            </a:r>
            <a:r>
              <a:rPr lang="ru-RU" sz="2000" dirty="0"/>
              <a:t>отвечает установленным требованиям возраст ребёнка;</a:t>
            </a:r>
            <a:endParaRPr lang="ru-RU" sz="2000" dirty="0" smtClean="0"/>
          </a:p>
          <a:p>
            <a:pPr algn="just"/>
            <a:r>
              <a:rPr lang="ru-RU" sz="2000" dirty="0"/>
              <a:t>предоставили в заявлении </a:t>
            </a:r>
            <a:r>
              <a:rPr lang="ru-RU" sz="2000" dirty="0" smtClean="0"/>
              <a:t>родители </a:t>
            </a:r>
            <a:r>
              <a:rPr lang="ru-RU" sz="2000" dirty="0"/>
              <a:t>недостоверные </a:t>
            </a:r>
            <a:r>
              <a:rPr lang="ru-RU" sz="2000" dirty="0" smtClean="0"/>
              <a:t>сведения;</a:t>
            </a:r>
            <a:endParaRPr lang="ru-RU" sz="2000" dirty="0"/>
          </a:p>
          <a:p>
            <a:pPr algn="just"/>
            <a:r>
              <a:rPr lang="ru-RU" sz="2000" dirty="0" smtClean="0"/>
              <a:t>не соблюдены сроки </a:t>
            </a:r>
            <a:r>
              <a:rPr lang="ru-RU" sz="2000" dirty="0"/>
              <a:t>подачи заявления;</a:t>
            </a:r>
          </a:p>
          <a:p>
            <a:pPr algn="just"/>
            <a:r>
              <a:rPr lang="ru-RU" sz="2000" dirty="0" smtClean="0"/>
              <a:t>не </a:t>
            </a:r>
            <a:r>
              <a:rPr lang="ru-RU" sz="2000" dirty="0"/>
              <a:t>передал заявитель оригиналы документов в назначенные сроки;</a:t>
            </a:r>
          </a:p>
          <a:p>
            <a:pPr algn="just"/>
            <a:r>
              <a:rPr lang="ru-RU" sz="2000" dirty="0" smtClean="0"/>
              <a:t>не </a:t>
            </a:r>
            <a:r>
              <a:rPr lang="ru-RU" sz="2000" dirty="0"/>
              <a:t>соответствуют оригиналы документов заявленным сведениям;</a:t>
            </a:r>
          </a:p>
          <a:p>
            <a:pPr algn="just"/>
            <a:r>
              <a:rPr lang="ru-RU" sz="2000" dirty="0"/>
              <a:t>п</a:t>
            </a:r>
            <a:r>
              <a:rPr lang="ru-RU" sz="2000" dirty="0" smtClean="0"/>
              <a:t>редоставил документы </a:t>
            </a:r>
            <a:r>
              <a:rPr lang="ru-RU" sz="2000" dirty="0"/>
              <a:t>в школу </a:t>
            </a:r>
            <a:r>
              <a:rPr lang="ru-RU" sz="2000" dirty="0" smtClean="0"/>
              <a:t>человек</a:t>
            </a:r>
            <a:r>
              <a:rPr lang="ru-RU" sz="2000" dirty="0"/>
              <a:t>, не являющийся законным представителем ребенка;</a:t>
            </a:r>
          </a:p>
          <a:p>
            <a:pPr algn="just"/>
            <a:r>
              <a:rPr lang="ru-RU" sz="2000" dirty="0"/>
              <a:t>поступило на ребенка более одного заявления.</a:t>
            </a:r>
            <a:endParaRPr lang="ru-RU" sz="20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9511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27584"/>
          </a:xfrm>
        </p:spPr>
        <p:txBody>
          <a:bodyPr/>
          <a:lstStyle/>
          <a:p>
            <a:r>
              <a:rPr lang="ru-RU" sz="2000" b="1" dirty="0">
                <a:solidFill>
                  <a:srgbClr val="7030A0"/>
                </a:solidFill>
              </a:rPr>
              <a:t>Прием в первые классы </a:t>
            </a:r>
            <a:r>
              <a:rPr lang="ru-RU" sz="2000" b="1" dirty="0" smtClean="0">
                <a:solidFill>
                  <a:srgbClr val="7030A0"/>
                </a:solidFill>
              </a:rPr>
              <a:t>детей:</a:t>
            </a: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382616"/>
          </a:xfrm>
        </p:spPr>
        <p:txBody>
          <a:bodyPr/>
          <a:lstStyle/>
          <a:p>
            <a:pPr algn="just"/>
            <a:r>
              <a:rPr lang="ru-RU" sz="2000" dirty="0"/>
              <a:t>не достигших 6 лет 6 месяцев или достигших 8 лет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на </a:t>
            </a:r>
            <a:r>
              <a:rPr lang="ru-RU" sz="2000" dirty="0"/>
              <a:t>01 сентября 2025 года, осуществляется при наличии разрешения </a:t>
            </a:r>
            <a:r>
              <a:rPr lang="ru-RU" sz="2000" u="sng" dirty="0"/>
              <a:t>управления </a:t>
            </a:r>
            <a:r>
              <a:rPr lang="ru-RU" sz="2000" u="sng" dirty="0" smtClean="0"/>
              <a:t>образования;</a:t>
            </a:r>
          </a:p>
          <a:p>
            <a:pPr algn="just"/>
            <a:r>
              <a:rPr lang="ru-RU" sz="2000" dirty="0"/>
              <a:t>с ОВЗ принимаются на обучение по адаптированной образовательной программе </a:t>
            </a:r>
            <a:r>
              <a:rPr lang="ru-RU" sz="2000" u="sng" dirty="0"/>
              <a:t>только с согласия их род</a:t>
            </a:r>
            <a:r>
              <a:rPr lang="ru-RU" sz="2000" u="sng" dirty="0" smtClean="0"/>
              <a:t>ителей</a:t>
            </a:r>
            <a:r>
              <a:rPr lang="ru-RU" sz="2000" b="1" u="sng" dirty="0" smtClean="0"/>
              <a:t> </a:t>
            </a:r>
            <a:r>
              <a:rPr lang="ru-RU" sz="2000" dirty="0"/>
              <a:t>(законных представителей) и </a:t>
            </a:r>
            <a:r>
              <a:rPr lang="ru-RU" sz="2000" dirty="0" smtClean="0"/>
              <a:t>на </a:t>
            </a:r>
            <a:r>
              <a:rPr lang="ru-RU" sz="2000" dirty="0"/>
              <a:t>основании рекомендаций </a:t>
            </a:r>
            <a:r>
              <a:rPr lang="ru-RU" sz="2000" u="sng" dirty="0" smtClean="0"/>
              <a:t>ПМПК</a:t>
            </a:r>
            <a:r>
              <a:rPr lang="ru-RU" sz="2000" dirty="0" smtClean="0"/>
              <a:t>;</a:t>
            </a:r>
          </a:p>
          <a:p>
            <a:pPr algn="just"/>
            <a:r>
              <a:rPr lang="ru-RU" sz="2000" dirty="0"/>
              <a:t>иностранных граждан и лиц без </a:t>
            </a:r>
            <a:r>
              <a:rPr lang="ru-RU" sz="2000" dirty="0" smtClean="0"/>
              <a:t>гражданства </a:t>
            </a:r>
            <a:br>
              <a:rPr lang="ru-RU" sz="2000" dirty="0" smtClean="0"/>
            </a:br>
            <a:r>
              <a:rPr lang="ru-RU" sz="2000" dirty="0" smtClean="0"/>
              <a:t>с предоставлением документов </a:t>
            </a:r>
            <a:r>
              <a:rPr lang="ru-RU" sz="2000" u="sng" dirty="0"/>
              <a:t>о законности пребывания</a:t>
            </a:r>
            <a:r>
              <a:rPr lang="ru-RU" sz="2000" dirty="0"/>
              <a:t> их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в Российской Федерации </a:t>
            </a:r>
            <a:r>
              <a:rPr lang="ru-RU" sz="2000" dirty="0"/>
              <a:t>и </a:t>
            </a:r>
            <a:r>
              <a:rPr lang="ru-RU" sz="2000" u="sng" dirty="0"/>
              <a:t>знания русского язык</a:t>
            </a:r>
            <a:r>
              <a:rPr lang="ru-RU" sz="2000" dirty="0"/>
              <a:t>а, подтвержденного </a:t>
            </a:r>
            <a:r>
              <a:rPr lang="ru-RU" sz="2000" u="sng" dirty="0"/>
              <a:t>результатами </a:t>
            </a:r>
            <a:r>
              <a:rPr lang="ru-RU" sz="2000" u="sng" dirty="0" smtClean="0"/>
              <a:t>тестирования.</a:t>
            </a:r>
            <a:endParaRPr lang="ru-RU" sz="2000" dirty="0"/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23694232"/>
      </p:ext>
    </p:extLst>
  </p:cSld>
  <p:clrMapOvr>
    <a:masterClrMapping/>
  </p:clrMapOvr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1174</TotalTime>
  <Words>360</Words>
  <Application>Microsoft Office PowerPoint</Application>
  <PresentationFormat>Экран (4:3)</PresentationFormat>
  <Paragraphs>74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Bookman Old Style</vt:lpstr>
      <vt:lpstr>Calibri</vt:lpstr>
      <vt:lpstr>Times New Roman</vt:lpstr>
      <vt:lpstr>Wingdings</vt:lpstr>
      <vt:lpstr>Пиксел</vt:lpstr>
      <vt:lpstr>О приеме детей  в первый класс  в 2025 году</vt:lpstr>
      <vt:lpstr>Нормативные документы :</vt:lpstr>
      <vt:lpstr>Подача заявления на зачисление ребёнка в 1 класс осуществляется одним из способов через:</vt:lpstr>
      <vt:lpstr>Внимание!</vt:lpstr>
      <vt:lpstr>Заявления в 1 класс будут приниматься в два этапа:</vt:lpstr>
      <vt:lpstr>Льготные категории:</vt:lpstr>
      <vt:lpstr>Льготные категории:</vt:lpstr>
      <vt:lpstr>Основанием для отказа в приёме в муниципальную общеобразовательную организацию является:  отсутствие свободных мест. </vt:lpstr>
      <vt:lpstr>Прием в первые классы детей:</vt:lpstr>
      <vt:lpstr>На сайте управления образования размещены:</vt:lpstr>
      <vt:lpstr>Общеобразовательная организация осуществляет:</vt:lpstr>
      <vt:lpstr>В протокол поручений:</vt:lpstr>
      <vt:lpstr>В протокол поручений:</vt:lpstr>
      <vt:lpstr>Презентация PowerPoint</vt:lpstr>
    </vt:vector>
  </TitlesOfParts>
  <Company>№32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условий для проведения оздоровительных и профилактических мероприятий в общеобразовательных учреждениях города Белгорода</dc:title>
  <dc:creator>ermakova</dc:creator>
  <cp:lastModifiedBy>Гричаникова Тамара Григорьевна</cp:lastModifiedBy>
  <cp:revision>92</cp:revision>
  <cp:lastPrinted>2025-03-25T14:27:22Z</cp:lastPrinted>
  <dcterms:created xsi:type="dcterms:W3CDTF">2012-10-17T10:12:36Z</dcterms:created>
  <dcterms:modified xsi:type="dcterms:W3CDTF">2025-03-26T09:43:50Z</dcterms:modified>
</cp:coreProperties>
</file>